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Default Extension="tiff" ContentType="image/tiff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92" r:id="rId5"/>
    <p:sldMasterId id="2147483697" r:id="rId6"/>
    <p:sldMasterId id="2147483686" r:id="rId7"/>
    <p:sldMasterId id="2147483714" r:id="rId8"/>
    <p:sldMasterId id="2147483681" r:id="rId9"/>
    <p:sldMasterId id="2147483721" r:id="rId10"/>
  </p:sldMasterIdLst>
  <p:notesMasterIdLst>
    <p:notesMasterId r:id="rId20"/>
  </p:notesMasterIdLst>
  <p:handoutMasterIdLst>
    <p:handoutMasterId r:id="rId21"/>
  </p:handoutMasterIdLst>
  <p:sldIdLst>
    <p:sldId id="398" r:id="rId11"/>
    <p:sldId id="394" r:id="rId12"/>
    <p:sldId id="341" r:id="rId13"/>
    <p:sldId id="395" r:id="rId14"/>
    <p:sldId id="358" r:id="rId15"/>
    <p:sldId id="386" r:id="rId16"/>
    <p:sldId id="374" r:id="rId17"/>
    <p:sldId id="396" r:id="rId18"/>
    <p:sldId id="399" r:id="rId1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ABB7C"/>
    <a:srgbClr val="1C324C"/>
    <a:srgbClr val="0BB533"/>
    <a:srgbClr val="0070C0"/>
    <a:srgbClr val="D3BE67"/>
    <a:srgbClr val="E2E0A0"/>
    <a:srgbClr val="D6D684"/>
    <a:srgbClr val="FFFFA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6477" autoAdjust="0"/>
  </p:normalViewPr>
  <p:slideViewPr>
    <p:cSldViewPr>
      <p:cViewPr varScale="1">
        <p:scale>
          <a:sx n="100" d="100"/>
          <a:sy n="100" d="100"/>
        </p:scale>
        <p:origin x="-19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30" d="100"/>
        <a:sy n="130" d="100"/>
      </p:scale>
      <p:origin x="0" y="1626"/>
    </p:cViewPr>
  </p:sorterViewPr>
  <p:notesViewPr>
    <p:cSldViewPr>
      <p:cViewPr>
        <p:scale>
          <a:sx n="100" d="100"/>
          <a:sy n="100" d="100"/>
        </p:scale>
        <p:origin x="-732" y="2502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201A88-B538-4842-AC93-1E59C7ECD765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CEE2F1-562A-4D32-ADBD-C34513BBC97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945029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9B38B8D-5213-48E1-BF25-4E0053990207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4FFD19F-ED1B-4933-8912-58A18DA498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33829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FD19F-ED1B-4933-8912-58A18DA498A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82527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FD19F-ED1B-4933-8912-58A18DA498A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52183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FD19F-ED1B-4933-8912-58A18DA498A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83741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FD19F-ED1B-4933-8912-58A18DA498A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67239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FD19F-ED1B-4933-8912-58A18DA498A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4349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FD19F-ED1B-4933-8912-58A18DA498A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53632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FFD19F-ED1B-4933-8912-58A18DA498A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41618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1/16/2014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FB5D-DAF8-4616-80BF-B8A4667CD3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228600" y="1371600"/>
            <a:ext cx="8229600" cy="3733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6172200" cy="1143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Benguiat Gothic Book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1/16/2014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FB5D-DAF8-4616-80BF-B8A4667CD3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1/16/2014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FB5D-DAF8-4616-80BF-B8A4667CD3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61722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1/16/2014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FB5D-DAF8-4616-80BF-B8A4667CD3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1/16/2014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FB5D-DAF8-4616-80BF-B8A4667CD3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228600" y="1371600"/>
            <a:ext cx="8229600" cy="3733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6172200" cy="1143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Benguiat Gothic Book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1/16/2014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FB5D-DAF8-4616-80BF-B8A4667CD3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1/16/2014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FB5D-DAF8-4616-80BF-B8A4667CD3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61722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1/16/2014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FB5D-DAF8-4616-80BF-B8A4667CD3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61722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1/16/2014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FB5D-DAF8-4616-80BF-B8A4667CD3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1/16/2014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FB5D-DAF8-4616-80BF-B8A4667CD3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1/16/2014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FB5D-DAF8-4616-80BF-B8A4667CD3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228600" y="1371600"/>
            <a:ext cx="8229600" cy="3733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6172200" cy="1143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Benguiat Gothic Book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1/16/2014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FB5D-DAF8-4616-80BF-B8A4667CD3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1/16/2014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FB5D-DAF8-4616-80BF-B8A4667CD3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1/16/2014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FB5D-DAF8-4616-80BF-B8A4667CD3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61722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1/16/2014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FB5D-DAF8-4616-80BF-B8A4667CD3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61722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1/16/2014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FB5D-DAF8-4616-80BF-B8A4667CD3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1/16/2014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FB5D-DAF8-4616-80BF-B8A4667CD3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2057400" y="1447800"/>
            <a:ext cx="6619875" cy="45958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6172200" cy="1143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Benguiat Gothic Book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981200" y="1066800"/>
            <a:ext cx="716280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 descr="whiteNLPower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010400" y="152400"/>
            <a:ext cx="1905000" cy="7134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1/16/2014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FB5D-DAF8-4616-80BF-B8A4667CD3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1/16/2014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FB5D-DAF8-4616-80BF-B8A4667CD3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61722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1/16/2014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FB5D-DAF8-4616-80BF-B8A4667CD3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1/16/2014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9E69D-E3E5-4937-B959-9B901BFD4B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1/16/2014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9E69D-E3E5-4937-B959-9B901BFD4B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1/16/2014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FB5D-DAF8-4616-80BF-B8A4667CD3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1/16/2014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9E69D-E3E5-4937-B959-9B901BFD4B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1/16/2014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9E69D-E3E5-4937-B959-9B901BFD4B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1/16/2014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9E69D-E3E5-4937-B959-9B901BFD4B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1/16/2014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9E69D-E3E5-4937-B959-9B901BFD4B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1/16/2014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9E69D-E3E5-4937-B959-9B901BFD4B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1/16/2014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9E69D-E3E5-4937-B959-9B901BFD4B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1/16/2014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9E69D-E3E5-4937-B959-9B901BFD4B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1/16/2014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9E69D-E3E5-4937-B959-9B901BFD4B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1/16/2014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9E69D-E3E5-4937-B959-9B901BFD4B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61722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1/16/2014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FB5D-DAF8-4616-80BF-B8A4667CD3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1/16/2014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FB5D-DAF8-4616-80BF-B8A4667CD3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228600" y="1371600"/>
            <a:ext cx="8229600" cy="3733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6172200" cy="1143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Benguiat Gothic Book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1/16/2014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FB5D-DAF8-4616-80BF-B8A4667CD3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1/16/2014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FB5D-DAF8-4616-80BF-B8A4667CD3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61722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1/16/2014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FB5D-DAF8-4616-80BF-B8A4667CD3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1/16/2014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FB5D-DAF8-4616-80BF-B8A4667CD3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228600" y="1371600"/>
            <a:ext cx="8229600" cy="3733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6172200" cy="1143000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Benguiat Gothic Book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tif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tif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.tiff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tiff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6.tiff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.tiff"/><Relationship Id="rId5" Type="http://schemas.openxmlformats.org/officeDocument/2006/relationships/theme" Target="../theme/theme6.xml"/><Relationship Id="rId4" Type="http://schemas.openxmlformats.org/officeDocument/2006/relationships/slideLayout" Target="../slideLayouts/slideLayout2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4.tiff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image" Target="../media/image9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orange scaled.tif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>
          <a:xfrm rot="10800000" flipH="1">
            <a:off x="0" y="0"/>
            <a:ext cx="9147524" cy="91440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6781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1/16/2014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5FB5D-DAF8-4616-80BF-B8A4667CD3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7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Benguiat Gothic Book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green scaled2.tif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>
          <a:xfrm>
            <a:off x="-2" y="0"/>
            <a:ext cx="9147600" cy="9144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6781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1/16/2014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5FB5D-DAF8-4616-80BF-B8A4667CD3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Benguiat Gothic Book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lt blue scaled.tif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>
          <a:xfrm>
            <a:off x="-1" y="0"/>
            <a:ext cx="8994317" cy="9144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6781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1/16/2014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5FB5D-DAF8-4616-80BF-B8A4667CD3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Benguiat Gothic Book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lue scaled.tif"/>
          <p:cNvPicPr>
            <a:picLocks noChangeAspect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>
          <a:xfrm>
            <a:off x="-1" y="0"/>
            <a:ext cx="8994317" cy="9906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6781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1/16/2014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5FB5D-DAF8-4616-80BF-B8A4667CD3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6019800"/>
            <a:ext cx="9144000" cy="838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whiteNLPowerLogo.png"/>
          <p:cNvPicPr>
            <a:picLocks noChangeAspect="1"/>
          </p:cNvPicPr>
          <p:nvPr userDrawn="1"/>
        </p:nvPicPr>
        <p:blipFill>
          <a:blip r:embed="rId9" cstate="print"/>
          <a:stretch>
            <a:fillRect/>
          </a:stretch>
        </p:blipFill>
        <p:spPr>
          <a:xfrm>
            <a:off x="304800" y="6115978"/>
            <a:ext cx="1752600" cy="6564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720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Benguiat Gothic Book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yellow scaled.tif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>
          <a:xfrm>
            <a:off x="0" y="0"/>
            <a:ext cx="8994317" cy="9906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67818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1/16/2014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5FB5D-DAF8-4616-80BF-B8A4667CD3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Benguiat Gothic Book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5FB5D-DAF8-4616-80BF-B8A4667CD34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>
            <a:off x="0" y="1066800"/>
            <a:ext cx="9144000" cy="7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 descr="Purple scaled.tif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>
          <a:xfrm rot="5400000" flipH="1">
            <a:off x="-2844184" y="2844185"/>
            <a:ext cx="6858000" cy="116963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1/16/2014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9E69D-E3E5-4937-B959-9B901BFD4B2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blue scaled.tif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>
          <a:xfrm>
            <a:off x="0" y="5867400"/>
            <a:ext cx="8994317" cy="990600"/>
          </a:xfrm>
          <a:prstGeom prst="rect">
            <a:avLst/>
          </a:prstGeom>
        </p:spPr>
      </p:pic>
      <p:pic>
        <p:nvPicPr>
          <p:cNvPr id="9" name="Picture 8" descr="whiteNLPowerLogo.png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228600" y="6096000"/>
            <a:ext cx="1424177" cy="5334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600200"/>
            <a:ext cx="7467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/>
              <a:t>Phase One Hearing - Utility Presentation </a:t>
            </a:r>
          </a:p>
          <a:p>
            <a:endParaRPr lang="en-US" sz="3200" dirty="0"/>
          </a:p>
          <a:p>
            <a:pPr algn="r"/>
            <a:endParaRPr lang="en-US" sz="3200" dirty="0"/>
          </a:p>
          <a:p>
            <a:pPr algn="r"/>
            <a:endParaRPr lang="en-US" sz="3200" dirty="0"/>
          </a:p>
          <a:p>
            <a:pPr algn="r"/>
            <a:r>
              <a:rPr lang="en-US" sz="3200" dirty="0"/>
              <a:t>Presentation to Board of Commissioners of Public Utilities</a:t>
            </a:r>
          </a:p>
          <a:p>
            <a:pPr algn="r"/>
            <a:endParaRPr lang="en-US" sz="3200" dirty="0"/>
          </a:p>
          <a:p>
            <a:pPr algn="r"/>
            <a:r>
              <a:rPr lang="en-US" sz="3200" dirty="0"/>
              <a:t>March </a:t>
            </a:r>
            <a:r>
              <a:rPr lang="en-US" sz="3200" dirty="0" smtClean="0"/>
              <a:t>30, </a:t>
            </a:r>
            <a:r>
              <a:rPr lang="en-US" sz="3200" dirty="0"/>
              <a:t>2015</a:t>
            </a:r>
          </a:p>
          <a:p>
            <a:pPr algn="r"/>
            <a:endParaRPr lang="en-US" sz="3200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9E69D-E3E5-4937-B959-9B901BFD4B2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443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Happened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01" y="990600"/>
            <a:ext cx="8701200" cy="501502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FB5D-DAF8-4616-80BF-B8A4667CD34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3956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FB5D-DAF8-4616-80BF-B8A4667CD34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0" y="914400"/>
            <a:ext cx="9144000" cy="5105400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r>
              <a:rPr lang="en-US" dirty="0" smtClean="0"/>
              <a:t>Strengthened website reliability</a:t>
            </a:r>
          </a:p>
          <a:p>
            <a:r>
              <a:rPr lang="en-US" dirty="0" smtClean="0"/>
              <a:t>Increased telephone capacity</a:t>
            </a:r>
          </a:p>
          <a:p>
            <a:r>
              <a:rPr lang="en-US" dirty="0" smtClean="0"/>
              <a:t>Introduced text/email alerts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76200"/>
            <a:ext cx="7162800" cy="762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Customer Communications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FB5D-DAF8-4616-80BF-B8A4667CD34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0" y="990600"/>
            <a:ext cx="9144000" cy="4953000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r>
              <a:rPr lang="en-US" dirty="0" smtClean="0"/>
              <a:t>Added further grid automation</a:t>
            </a:r>
          </a:p>
          <a:p>
            <a:r>
              <a:rPr lang="en-US" dirty="0" smtClean="0"/>
              <a:t>Improved breaker inspection</a:t>
            </a:r>
          </a:p>
          <a:p>
            <a:r>
              <a:rPr lang="en-US" dirty="0" smtClean="0"/>
              <a:t>Improved generation availability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Electrical System	</a:t>
            </a:r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168375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en-US" dirty="0" smtClean="0"/>
              <a:t>Inter-Utility Coordination	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0" y="914400"/>
            <a:ext cx="9144000" cy="5105400"/>
          </a:xfrm>
        </p:spPr>
        <p:txBody>
          <a:bodyPr/>
          <a:lstStyle/>
          <a:p>
            <a:pPr marL="457200" lvl="1" indent="0" algn="ctr">
              <a:buNone/>
            </a:pPr>
            <a:endParaRPr lang="en-US" sz="3200" dirty="0" smtClean="0">
              <a:solidFill>
                <a:schemeClr val="tx1"/>
              </a:solidFill>
            </a:endParaRPr>
          </a:p>
          <a:p>
            <a:pPr marL="457200" lvl="1" indent="0" algn="ctr">
              <a:buNone/>
            </a:pPr>
            <a:endParaRPr lang="en-US" sz="3200" dirty="0">
              <a:solidFill>
                <a:schemeClr val="tx1"/>
              </a:solidFill>
            </a:endParaRPr>
          </a:p>
          <a:p>
            <a:r>
              <a:rPr lang="en-US" dirty="0"/>
              <a:t>Improved system data availability</a:t>
            </a:r>
          </a:p>
          <a:p>
            <a:r>
              <a:rPr lang="en-US" dirty="0"/>
              <a:t>Revised treatment of system reserves</a:t>
            </a:r>
          </a:p>
          <a:p>
            <a:r>
              <a:rPr lang="en-US" dirty="0"/>
              <a:t>Introduced customer notification protocol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FB5D-DAF8-4616-80BF-B8A4667CD34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1769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0"/>
            <a:ext cx="6172200" cy="914400"/>
          </a:xfrm>
        </p:spPr>
        <p:txBody>
          <a:bodyPr>
            <a:noAutofit/>
          </a:bodyPr>
          <a:lstStyle/>
          <a:p>
            <a:r>
              <a:rPr lang="en-US" dirty="0" smtClean="0"/>
              <a:t>Rotating Outages 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28600" y="1371600"/>
            <a:ext cx="8229600" cy="45720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0" y="990600"/>
            <a:ext cx="9144000" cy="314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 smtClean="0"/>
          </a:p>
          <a:p>
            <a:endParaRPr lang="en-US" sz="3200" dirty="0"/>
          </a:p>
          <a:p>
            <a:pPr marL="0" lvl="1" algn="ctr">
              <a:spcBef>
                <a:spcPct val="20000"/>
              </a:spcBef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[details of rotating outages in January 2014, Newfoundland Power’s rotating outages operating protocol, and current capabilities].</a:t>
            </a:r>
          </a:p>
          <a:p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FB5D-DAF8-4616-80BF-B8A4667CD34F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873205194"/>
              </p:ext>
            </p:extLst>
          </p:nvPr>
        </p:nvGraphicFramePr>
        <p:xfrm>
          <a:off x="228600" y="1219200"/>
          <a:ext cx="8686800" cy="454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1700"/>
                <a:gridCol w="2171700"/>
                <a:gridCol w="2171700"/>
                <a:gridCol w="2171700"/>
              </a:tblGrid>
              <a:tr h="7569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Feeder</a:t>
                      </a:r>
                    </a:p>
                    <a:p>
                      <a:pPr algn="ctr"/>
                      <a:r>
                        <a:rPr lang="en-CA" dirty="0" smtClean="0"/>
                        <a:t>Rotations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Average  Duration</a:t>
                      </a:r>
                    </a:p>
                    <a:p>
                      <a:pPr algn="ctr"/>
                      <a:r>
                        <a:rPr lang="en-CA" dirty="0" smtClean="0"/>
                        <a:t>(minutes)</a:t>
                      </a:r>
                      <a:endParaRPr lang="en-US" dirty="0"/>
                    </a:p>
                  </a:txBody>
                  <a:tcPr/>
                </a:tc>
              </a:tr>
              <a:tr h="756920">
                <a:tc>
                  <a:txBody>
                    <a:bodyPr/>
                    <a:lstStyle/>
                    <a:p>
                      <a:r>
                        <a:rPr lang="en-US" dirty="0" smtClean="0"/>
                        <a:t>Thursday</a:t>
                      </a:r>
                    </a:p>
                    <a:p>
                      <a:r>
                        <a:rPr lang="en-CA" dirty="0" smtClean="0"/>
                        <a:t>January 2, 2014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4:13 pm to 10:45</a:t>
                      </a:r>
                      <a:r>
                        <a:rPr lang="en-CA" baseline="0" dirty="0" smtClean="0"/>
                        <a:t> pm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88</a:t>
                      </a:r>
                      <a:endParaRPr lang="en-US" dirty="0"/>
                    </a:p>
                  </a:txBody>
                  <a:tcPr anchor="ctr"/>
                </a:tc>
              </a:tr>
              <a:tr h="756920">
                <a:tc>
                  <a:txBody>
                    <a:bodyPr/>
                    <a:lstStyle/>
                    <a:p>
                      <a:r>
                        <a:rPr lang="en-US" dirty="0" smtClean="0"/>
                        <a:t>Friday</a:t>
                      </a:r>
                    </a:p>
                    <a:p>
                      <a:r>
                        <a:rPr lang="en-CA" dirty="0" smtClean="0"/>
                        <a:t>January 3, 2014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6:57 am to 7:36 pm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44</a:t>
                      </a:r>
                      <a:endParaRPr lang="en-US" dirty="0"/>
                    </a:p>
                  </a:txBody>
                  <a:tcPr anchor="ctr"/>
                </a:tc>
              </a:tr>
              <a:tr h="756920">
                <a:tc>
                  <a:txBody>
                    <a:bodyPr/>
                    <a:lstStyle/>
                    <a:p>
                      <a:r>
                        <a:rPr lang="en-US" dirty="0" smtClean="0"/>
                        <a:t>Sunday</a:t>
                      </a:r>
                    </a:p>
                    <a:p>
                      <a:r>
                        <a:rPr lang="en-CA" dirty="0" smtClean="0"/>
                        <a:t>January 5, 2014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7:23 am to 8:29 pm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54</a:t>
                      </a:r>
                      <a:endParaRPr lang="en-US" dirty="0"/>
                    </a:p>
                  </a:txBody>
                  <a:tcPr anchor="ctr"/>
                </a:tc>
              </a:tr>
              <a:tr h="756920">
                <a:tc>
                  <a:txBody>
                    <a:bodyPr/>
                    <a:lstStyle/>
                    <a:p>
                      <a:r>
                        <a:rPr lang="en-US" dirty="0" smtClean="0"/>
                        <a:t>Monday</a:t>
                      </a:r>
                    </a:p>
                    <a:p>
                      <a:r>
                        <a:rPr lang="en-CA" dirty="0" smtClean="0"/>
                        <a:t>January 6, 2014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5:17 pm to 10:48 pm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47</a:t>
                      </a:r>
                      <a:endParaRPr lang="en-US" dirty="0"/>
                    </a:p>
                  </a:txBody>
                  <a:tcPr anchor="ctr"/>
                </a:tc>
              </a:tr>
              <a:tr h="756920">
                <a:tc>
                  <a:txBody>
                    <a:bodyPr/>
                    <a:lstStyle/>
                    <a:p>
                      <a:r>
                        <a:rPr lang="en-US" dirty="0" smtClean="0"/>
                        <a:t>Wednesday</a:t>
                      </a:r>
                    </a:p>
                    <a:p>
                      <a:r>
                        <a:rPr lang="en-CA" dirty="0" smtClean="0"/>
                        <a:t>January 8, 2014</a:t>
                      </a: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CA" dirty="0" smtClean="0"/>
                        <a:t>3:23 pm to 5:42 pm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25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0040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Critical Customers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0" y="990600"/>
            <a:ext cx="9144000" cy="5029200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Health, safety and welfare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Responsive to emergency circumstances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Consistent with utility practice</a:t>
            </a:r>
            <a:endParaRPr lang="en-US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FB5D-DAF8-4616-80BF-B8A4667CD34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6219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5FB5D-DAF8-4616-80BF-B8A4667CD34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0" y="990600"/>
            <a:ext cx="9144000" cy="5029200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r>
              <a:rPr lang="en-US" dirty="0" smtClean="0"/>
              <a:t>Continuing supply risk </a:t>
            </a:r>
          </a:p>
          <a:p>
            <a:r>
              <a:rPr lang="en-US" dirty="0" smtClean="0"/>
              <a:t>Preparedness improved</a:t>
            </a:r>
          </a:p>
          <a:p>
            <a:r>
              <a:rPr lang="en-US" dirty="0" smtClean="0"/>
              <a:t>Further improvement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Preparedness	</a:t>
            </a:r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185877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600200"/>
            <a:ext cx="74676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/>
              <a:t>Phase One Hearing - Utility Presentation </a:t>
            </a:r>
          </a:p>
          <a:p>
            <a:pPr algn="r"/>
            <a:endParaRPr lang="en-US" sz="3200" dirty="0"/>
          </a:p>
          <a:p>
            <a:endParaRPr lang="en-US" sz="3200" dirty="0"/>
          </a:p>
          <a:p>
            <a:pPr algn="r"/>
            <a:r>
              <a:rPr lang="en-US" sz="3200" dirty="0"/>
              <a:t>Presentation to Board of Commissioners of Public Utilities</a:t>
            </a:r>
          </a:p>
          <a:p>
            <a:pPr algn="r"/>
            <a:endParaRPr lang="en-US" sz="3200" dirty="0"/>
          </a:p>
          <a:p>
            <a:pPr algn="r"/>
            <a:r>
              <a:rPr lang="en-US" sz="3200" dirty="0"/>
              <a:t>March </a:t>
            </a:r>
            <a:r>
              <a:rPr lang="en-US" sz="3200" dirty="0" smtClean="0"/>
              <a:t>30, </a:t>
            </a:r>
            <a:r>
              <a:rPr lang="en-US" sz="3200" dirty="0"/>
              <a:t>2015</a:t>
            </a:r>
          </a:p>
          <a:p>
            <a:pPr algn="r"/>
            <a:endParaRPr lang="en-US" sz="3200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9E69D-E3E5-4937-B959-9B901BFD4B2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8101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ed_x0020_Document_x0020_Type xmlns="bb9f5cce-8978-4b57-8055-abe6ee7aa763" xsi:nil="true"/>
    <Notes1 xmlns="bb9f5cce-8978-4b57-8055-abe6ee7aa763">&lt;div&gt;&lt;/div&gt;</Notes1>
    <TopicTaxHTField0 xmlns="bb9f5cce-8978-4b57-8055-abe6ee7aa763">
      <Terms xmlns="http://schemas.microsoft.com/office/infopath/2007/PartnerControls"/>
    </TopicTaxHTField0>
    <Published_x0020_Document_x0020_Status xmlns="bb9f5cce-8978-4b57-8055-abe6ee7aa763">In Progress</Published_x0020_Document_x0020_Status>
    <TaxCatchAll xmlns="bb9f5cce-8978-4b57-8055-abe6ee7aa763"/>
    <Project xmlns="bb9f5cce-8978-4b57-8055-abe6ee7aa763">January 2014 Outages</Project>
    <Year xmlns="bb9f5cce-8978-4b57-8055-abe6ee7aa763">2015</Year>
    <IconOverlay xmlns="http://schemas.microsoft.com/sharepoint/v4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Published Document" ma:contentTypeID="0x01010087DDA8BE470AFE4993BEDB69BC0B40F602010025E42D86771380409AE98F9A19B463D5" ma:contentTypeVersion="1" ma:contentTypeDescription="" ma:contentTypeScope="" ma:versionID="e9e2ad107435453a5c51649cbb5ff885">
  <xsd:schema xmlns:xsd="http://www.w3.org/2001/XMLSchema" xmlns:xs="http://www.w3.org/2001/XMLSchema" xmlns:p="http://schemas.microsoft.com/office/2006/metadata/properties" xmlns:ns2="bb9f5cce-8978-4b57-8055-abe6ee7aa763" xmlns:ns4="http://schemas.microsoft.com/sharepoint/v4" targetNamespace="http://schemas.microsoft.com/office/2006/metadata/properties" ma:root="true" ma:fieldsID="c09fe67757ba0f5d8fef5e01d6204ac6" ns2:_="" ns4:_="">
    <xsd:import namespace="bb9f5cce-8978-4b57-8055-abe6ee7aa763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Project" minOccurs="0"/>
                <xsd:element ref="ns2:Published_x0020_Document_x0020_Status" minOccurs="0"/>
                <xsd:element ref="ns2:Published_x0020_Document_x0020_Type" minOccurs="0"/>
                <xsd:element ref="ns2:Notes1" minOccurs="0"/>
                <xsd:element ref="ns2:TopicTaxHTField0" minOccurs="0"/>
                <xsd:element ref="ns2:TaxCatchAll" minOccurs="0"/>
                <xsd:element ref="ns2:TaxCatchAllLabel" minOccurs="0"/>
                <xsd:element ref="ns2:Year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9f5cce-8978-4b57-8055-abe6ee7aa763" elementFormDefault="qualified">
    <xsd:import namespace="http://schemas.microsoft.com/office/2006/documentManagement/types"/>
    <xsd:import namespace="http://schemas.microsoft.com/office/infopath/2007/PartnerControls"/>
    <xsd:element name="Project" ma:index="2" nillable="true" ma:displayName="Project" ma:internalName="Project" ma:readOnly="false">
      <xsd:simpleType>
        <xsd:restriction base="dms:Text">
          <xsd:maxLength value="255"/>
        </xsd:restriction>
      </xsd:simpleType>
    </xsd:element>
    <xsd:element name="Published_x0020_Document_x0020_Status" ma:index="3" nillable="true" ma:displayName="Project Document Status" ma:format="Dropdown" ma:internalName="Published_x0020_Document_x0020_Status" ma:readOnly="false">
      <xsd:simpleType>
        <xsd:restriction base="dms:Choice">
          <xsd:enumeration value="In Progress"/>
          <xsd:enumeration value="Review 1"/>
          <xsd:enumeration value="Review 2"/>
          <xsd:enumeration value="QA"/>
          <xsd:enumeration value="Final"/>
          <xsd:enumeration value="Printed"/>
          <xsd:enumeration value="Filed"/>
        </xsd:restriction>
      </xsd:simpleType>
    </xsd:element>
    <xsd:element name="Published_x0020_Document_x0020_Type" ma:index="4" nillable="true" ma:displayName="Project Document Type" ma:format="Dropdown" ma:internalName="Published_x0020_Document_x0020_Type" ma:readOnly="false">
      <xsd:simpleType>
        <xsd:restriction base="dms:Choice">
          <xsd:enumeration value="Application"/>
          <xsd:enumeration value="Board Order"/>
          <xsd:enumeration value="Consent"/>
          <xsd:enumeration value="Correspondence"/>
          <xsd:enumeration value="Evidence"/>
          <xsd:enumeration value="Information Items"/>
          <xsd:enumeration value="Report"/>
          <xsd:enumeration value="RFI"/>
          <xsd:enumeration value="Submission"/>
          <xsd:enumeration value="Transcript"/>
          <xsd:enumeration value="Undertakings"/>
        </xsd:restriction>
      </xsd:simpleType>
    </xsd:element>
    <xsd:element name="Notes1" ma:index="6" nillable="true" ma:displayName="Notes" ma:internalName="Notes1">
      <xsd:simpleType>
        <xsd:restriction base="dms:Note">
          <xsd:maxLength value="255"/>
        </xsd:restriction>
      </xsd:simpleType>
    </xsd:element>
    <xsd:element name="TopicTaxHTField0" ma:index="12" nillable="true" ma:taxonomy="true" ma:internalName="TopicTaxHTField0" ma:taxonomyFieldName="Topic" ma:displayName="Topic" ma:default="" ma:fieldId="{558ad66f-b089-4a3a-8feb-a9e41c7aed94}" ma:sspId="54dc7821-0d06-4c55-90f8-b86f231f40bc" ma:termSetId="62ab2a1e-220b-4075-9d06-763b2e80dea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3" nillable="true" ma:displayName="Taxonomy Catch All Column" ma:description="" ma:hidden="true" ma:list="{fab70330-8919-4d01-9590-b96f69c7c55d}" ma:internalName="TaxCatchAll" ma:showField="CatchAllData" ma:web="bb9f5cce-8978-4b57-8055-abe6ee7aa7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4" nillable="true" ma:displayName="Taxonomy Catch All Column1" ma:description="" ma:hidden="true" ma:list="{fab70330-8919-4d01-9590-b96f69c7c55d}" ma:internalName="TaxCatchAllLabel" ma:readOnly="true" ma:showField="CatchAllDataLabel" ma:web="bb9f5cce-8978-4b57-8055-abe6ee7aa7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Year" ma:index="16" nillable="true" ma:displayName="Year" ma:internalName="Year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8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161A2AC-3A66-4260-9B6C-AD459A3DF426}">
  <ds:schemaRefs>
    <ds:schemaRef ds:uri="http://schemas.microsoft.com/sharepoint/v4"/>
    <ds:schemaRef ds:uri="bb9f5cce-8978-4b57-8055-abe6ee7aa763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infopath/2007/PartnerControl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8E70E18-37ED-4447-892C-213100A4A72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5557514-75C4-4133-AB42-A0AE07546E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9f5cce-8978-4b57-8055-abe6ee7aa763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8313</TotalTime>
  <Words>207</Words>
  <Application>Microsoft Office PowerPoint</Application>
  <PresentationFormat>On-screen Show (4:3)</PresentationFormat>
  <Paragraphs>100</Paragraphs>
  <Slides>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1_Office Theme</vt:lpstr>
      <vt:lpstr>4_Office Theme</vt:lpstr>
      <vt:lpstr>5_Office Theme</vt:lpstr>
      <vt:lpstr>3_Office Theme</vt:lpstr>
      <vt:lpstr>6_Office Theme</vt:lpstr>
      <vt:lpstr>2_Office Theme</vt:lpstr>
      <vt:lpstr>Custom Design</vt:lpstr>
      <vt:lpstr>Slide 1</vt:lpstr>
      <vt:lpstr>What Happened</vt:lpstr>
      <vt:lpstr>Customer Communications </vt:lpstr>
      <vt:lpstr>The Electrical System </vt:lpstr>
      <vt:lpstr>Inter-Utility Coordination </vt:lpstr>
      <vt:lpstr>Rotating Outages </vt:lpstr>
      <vt:lpstr>Critical Customers</vt:lpstr>
      <vt:lpstr>Preparedness </vt:lpstr>
      <vt:lpstr>Slide 9</vt:lpstr>
    </vt:vector>
  </TitlesOfParts>
  <Company>Newfoundland Power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</dc:title>
  <dc:creator>khamlyn</dc:creator>
  <cp:lastModifiedBy>Andrew Davis</cp:lastModifiedBy>
  <cp:revision>553</cp:revision>
  <cp:lastPrinted>2015-03-24T13:40:43Z</cp:lastPrinted>
  <dcterms:created xsi:type="dcterms:W3CDTF">2010-01-29T13:08:23Z</dcterms:created>
  <dcterms:modified xsi:type="dcterms:W3CDTF">2015-03-27T14:57:41Z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0x01010087DDA8BE470AFE4993BEDB69BC0B40F602010025E42D86771380409AE98F9A19B463D5</vt:lpwstr>
  </property>
  <property fmtid="{D5CDD505-2E9C-101B-9397-08002B2CF9AE}" pid="3" name="Topic">
    <vt:lpwstr/>
  </property>
</Properties>
</file>